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859" r:id="rId3"/>
    <p:sldId id="1017" r:id="rId4"/>
    <p:sldId id="1018" r:id="rId5"/>
    <p:sldId id="1040" r:id="rId6"/>
    <p:sldId id="1021" r:id="rId7"/>
    <p:sldId id="1022" r:id="rId8"/>
    <p:sldId id="1024" r:id="rId9"/>
    <p:sldId id="1025" r:id="rId10"/>
    <p:sldId id="1026" r:id="rId11"/>
    <p:sldId id="1027" r:id="rId12"/>
    <p:sldId id="1028" r:id="rId13"/>
    <p:sldId id="1029" r:id="rId14"/>
    <p:sldId id="1031" r:id="rId15"/>
    <p:sldId id="1032" r:id="rId16"/>
    <p:sldId id="1033" r:id="rId17"/>
    <p:sldId id="1034" r:id="rId18"/>
    <p:sldId id="1041" r:id="rId19"/>
    <p:sldId id="1042" r:id="rId20"/>
    <p:sldId id="1043" r:id="rId21"/>
    <p:sldId id="1044" r:id="rId22"/>
    <p:sldId id="1045" r:id="rId23"/>
    <p:sldId id="1057" r:id="rId24"/>
    <p:sldId id="1046" r:id="rId25"/>
    <p:sldId id="1047" r:id="rId26"/>
    <p:sldId id="1049" r:id="rId27"/>
    <p:sldId id="1050" r:id="rId28"/>
    <p:sldId id="1051" r:id="rId29"/>
    <p:sldId id="1052" r:id="rId30"/>
    <p:sldId id="1053" r:id="rId31"/>
    <p:sldId id="1055" r:id="rId32"/>
    <p:sldId id="1056" r:id="rId33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3" d="100"/>
          <a:sy n="113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notesMaster" Target="notesMasters/notesMaster1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20.png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2486952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期中提优测评卷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2601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六、选出与下列图片相对应的单词。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3493770" algn="l"/>
                <a:tab pos="6280150" algn="l"/>
                <a:tab pos="8789670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3674745" algn="l"/>
                <a:tab pos="6365875" algn="l"/>
                <a:tab pos="8789670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postcard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email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photo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3674745" algn="l"/>
                <a:tab pos="6365875" algn="l"/>
                <a:tab pos="8789670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3674745" algn="l"/>
                <a:tab pos="6365875" algn="l"/>
                <a:tab pos="8789670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milk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apple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juice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3674745" algn="l"/>
                <a:tab pos="6365875" algn="l"/>
                <a:tab pos="8789670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3674745" algn="l"/>
                <a:tab pos="6365875" algn="l"/>
                <a:tab pos="8789670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shorts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trousers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T-shirt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y66.jpg" descr="id:214748954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2377374" y="1917341"/>
            <a:ext cx="1295534" cy="1180415"/>
          </a:xfrm>
          <a:prstGeom prst="rect">
            <a:avLst/>
          </a:prstGeom>
        </p:spPr>
      </p:pic>
      <p:pic>
        <p:nvPicPr>
          <p:cNvPr id="4" name="ty67.jpg" descr="id:21474895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24861" y="3308275"/>
            <a:ext cx="1000560" cy="1449179"/>
          </a:xfrm>
          <a:prstGeom prst="rect">
            <a:avLst/>
          </a:prstGeom>
        </p:spPr>
      </p:pic>
      <p:pic>
        <p:nvPicPr>
          <p:cNvPr id="5" name="ty68.jpg" descr="id:214748955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22798" y="4967973"/>
            <a:ext cx="1295534" cy="87179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82638" y="239933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61800" y="369548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61800" y="496051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93350"/>
            <a:ext cx="11485848" cy="2677656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3941445" algn="l"/>
                <a:tab pos="6633845" algn="l"/>
                <a:tab pos="93249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crayon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3941445" algn="l"/>
                <a:tab pos="6633845" algn="l"/>
                <a:tab pos="93249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3941445" algn="l"/>
                <a:tab pos="6633845" algn="l"/>
                <a:tab pos="93249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3941445" algn="l"/>
                <a:tab pos="6633845" algn="l"/>
                <a:tab pos="93249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pupil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chair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desk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y69.jpg" descr="id:2147489564;FounderCES"/>
          <p:cNvPicPr/>
          <p:nvPr/>
        </p:nvPicPr>
        <p:blipFill>
          <a:blip r:embed="rId1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4846" y="1765749"/>
            <a:ext cx="701470" cy="1406726"/>
          </a:xfrm>
          <a:prstGeom prst="rect">
            <a:avLst/>
          </a:prstGeom>
        </p:spPr>
      </p:pic>
      <p:pic>
        <p:nvPicPr>
          <p:cNvPr id="4" name="ty70.jpg" descr="id:21474895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50790" y="3418878"/>
            <a:ext cx="1512168" cy="15222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50409" y="201322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51961" y="3778918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2137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七、根据句意及首字母提示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school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eight o’clock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use the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draw beautiful pictures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Thirty-nine and one is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mum sweeps the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one teacher and thirty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our class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21570" y="1906930"/>
            <a:ext cx="962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egins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286894" y="2533456"/>
            <a:ext cx="19431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rayon</a:t>
            </a:r>
            <a:r>
              <a:rPr lang="zh-CN" altLang="zh-CN">
                <a:cs typeface="宋体" panose="02010600030101010101" pitchFamily="2" charset="-122"/>
              </a:rPr>
              <a:t>（</a:t>
            </a:r>
            <a:r>
              <a:rPr lang="en-US" altLang="zh-CN"/>
              <a:t>s</a:t>
            </a:r>
            <a:r>
              <a:rPr lang="zh-CN" altLang="zh-CN">
                <a:cs typeface="宋体" panose="02010600030101010101" pitchFamily="2" charset="-122"/>
              </a:rPr>
              <a:t>）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150990" y="3195842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orty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006974" y="3917254"/>
            <a:ext cx="8018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loor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375126" y="4336306"/>
            <a:ext cx="92365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upils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八、单项选择。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go to Beijing?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698625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there by plane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591050" algn="l"/>
                <a:tab pos="76263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6263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bananas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591050" algn="l"/>
                <a:tab pos="76263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buy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bought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 from Beijing last night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591050" algn="l"/>
                <a:tab pos="76263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came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4847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55722" y="337760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2638" y="473091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2736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the piano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591050" algn="l"/>
                <a:tab pos="7470775" algn="l"/>
                <a:tab pos="75311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 to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wants to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470775" algn="l"/>
                <a:tab pos="75311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are there in your family?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591050" algn="l"/>
                <a:tab pos="7470775" algn="l"/>
                <a:tab pos="75311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five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591050" algn="l"/>
                <a:tab pos="7470775" algn="l"/>
                <a:tab pos="75311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much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470775" algn="l"/>
                <a:tab pos="75311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so sorry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591050" algn="l"/>
                <a:tab pos="7470775" algn="l"/>
                <a:tab pos="75311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You’re welcome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21533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03476" y="243947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93057" y="438368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6417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buy a cake for Tom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they did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591050" algn="l"/>
                <a:tab pos="747141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bus didn’t wait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we went home on foot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591050" algn="l"/>
                <a:tab pos="747141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591050" algn="l"/>
                <a:tab pos="747141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oranges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bananas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milk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21700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1602" y="3024500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C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1602" y="4308771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C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1157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eggs in the box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4850" hangingPunct="0">
              <a:spcAft>
                <a:spcPts val="0"/>
              </a:spcAft>
              <a:tabLst>
                <a:tab pos="4752975" algn="l"/>
                <a:tab pos="77120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much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>
              <a:spcAft>
                <a:spcPts val="0"/>
              </a:spcAft>
              <a:tabLst>
                <a:tab pos="4752975" algn="l"/>
                <a:tab pos="77120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summer in China, it’s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4850">
              <a:spcAft>
                <a:spcPts val="0"/>
              </a:spcAft>
              <a:tabLst>
                <a:tab pos="4752975" algn="l"/>
                <a:tab pos="771207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Australia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4850" hangingPunct="0">
              <a:spcAft>
                <a:spcPts val="0"/>
              </a:spcAft>
              <a:tabLst>
                <a:tab pos="4752975" algn="l"/>
                <a:tab pos="77120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summer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winter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autumn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17445" y="2851785"/>
            <a:ext cx="2558415" cy="4254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53760" y="149174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02300" y="2657270"/>
            <a:ext cx="4235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B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42486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九、从方框中选择合适的句子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Tom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look 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 went on a short trip last Saturday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the East Lake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watched insects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昆虫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picked up leaves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319342" y="1881150"/>
            <a:ext cx="4464495" cy="332398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Yes, I did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What did you do there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Where did you go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I came back on Sunday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How did you go there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46734" y="31892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886785" y="447230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8882"/>
            <a:ext cx="11485848" cy="397031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there by bike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take any photos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did you come back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85124" y="142148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985124" y="32936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974705" y="4427234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167214" y="1631696"/>
            <a:ext cx="4464495" cy="332398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Yes, I did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What did you do there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Where did you go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I came back on Sunday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How did you go there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77112"/>
            <a:ext cx="11485848" cy="138499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在社交软件中记录了自己的周末生活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请给下面的句子选择相应的图片。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0393" y="829407"/>
            <a:ext cx="3240360" cy="483950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60854" y="2062107"/>
          <a:ext cx="11485848" cy="4411980"/>
        </p:xfrm>
        <a:graphic>
          <a:graphicData uri="http://schemas.openxmlformats.org/drawingml/2006/table">
            <a:tbl>
              <a:tblPr firstRow="1" firstCol="1" bandRow="1"/>
              <a:tblGrid>
                <a:gridCol w="11485848"/>
              </a:tblGrid>
              <a:tr h="206101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6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6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6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6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</a:t>
                      </a:r>
                      <a:r>
                        <a:rPr lang="en-US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8" name="fc16.jpg" descr="id:2147489606;FounderC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37" y="2121568"/>
            <a:ext cx="4667250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fc17.jpg" descr="id:2147489613;FounderC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662" y="3586055"/>
            <a:ext cx="1216438" cy="1122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fc18.jpg" descr="id:2147489620;FounderC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054" y="3403258"/>
            <a:ext cx="1335021" cy="135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fc19.jpg" descr="id:2147489627;FounderCE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932" y="3447102"/>
            <a:ext cx="1899681" cy="1230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fc20.jpg" descr="id:2147489634;FounderCE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038" y="4939416"/>
            <a:ext cx="1800200" cy="1347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fc21.jpg" descr="id:2147489641;FounderCE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054" y="4998602"/>
            <a:ext cx="1261160" cy="1282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122420" algn="l"/>
                <a:tab pos="4838700" algn="l"/>
                <a:tab pos="6910070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2420" algn="l"/>
                <a:tab pos="4838700" algn="l"/>
                <a:tab pos="691007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选出你所听到的单词。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2420" algn="l"/>
                <a:tab pos="4838700" algn="l"/>
                <a:tab pos="691007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send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clean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2420" algn="l"/>
                <a:tab pos="4838700" algn="l"/>
                <a:tab pos="691007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email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postcard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clothes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2420" algn="l"/>
                <a:tab pos="4838700" algn="l"/>
                <a:tab pos="691007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drop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2420" algn="l"/>
                <a:tab pos="4838700" algn="l"/>
                <a:tab pos="691007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forty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fifty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eighteen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2420" algn="l"/>
                <a:tab pos="4838700" algn="l"/>
                <a:tab pos="691007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fruit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list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apple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055646" y="2060848"/>
            <a:ext cx="8835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send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055646" y="2751925"/>
            <a:ext cx="15215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postcard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055646" y="3443002"/>
            <a:ext cx="9171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solidFill>
                  <a:srgbClr val="ED028C"/>
                </a:solidFill>
              </a:rPr>
              <a:t>drop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055646" y="4058979"/>
            <a:ext cx="14606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eighteen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055646" y="4581128"/>
            <a:ext cx="97334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fruit 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48134" y="213943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58720" y="280368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75974" y="343437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56760" y="407623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55136" y="471808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16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the Science Museum with my parents in the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had hot pot for lunch in the restaurant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went to the Summer Palace in the afternoon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took some photos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watched Beijing Opera in the theatre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interesting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read a book about mountains in the evening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8134" y="16098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48134" y="225813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77598" y="290669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47097" y="415384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48134" y="4680260"/>
            <a:ext cx="4235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B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37622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upon a time, there was an old man named Sai Weng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lived with his son on the borders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边境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country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both enjoyed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horses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day, his horse went out and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back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friends came and comforted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he said, “Losing a horse is a bad thing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maybe it will become a good thing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knows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9998" y="4400554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838700" algn="l"/>
                <a:tab pos="7797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根据短文内容，选词填空。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838700" algn="l"/>
                <a:tab pos="7797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ride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riding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rode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838700" algn="l"/>
                <a:tab pos="7797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isn’t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won’t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91782" y="513921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9908" y="579665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01442"/>
            <a:ext cx="11485848" cy="1303177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Several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months later, the missing horse came back with another fine horse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he said, “Well, this might bring us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86109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838700" algn="l"/>
                <a:tab pos="7797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	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295386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3888500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his son rode the fine horse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fell from the horse and hurt his leg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son was never able to walk 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bad, but Sai Weng didn’t think so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“Maybe it will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 good luck in the future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year later, there was a war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young men became soldiers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士兵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got hurt badly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Luckily, Sai Weng’s son didn’t become a soldier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broken leg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446637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838700" algn="l"/>
                <a:tab pos="7797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turn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838700" algn="l"/>
                <a:tab pos="77978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of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456224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82638" y="5113207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C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/>
          <p:nvPr/>
        </p:nvSpPr>
        <p:spPr bwMode="auto">
          <a:xfrm>
            <a:off x="360854" y="1988840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you learn from this story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8582" y="2702570"/>
            <a:ext cx="52469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Bad luck often brings good luck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1486694" y="2097034"/>
            <a:ext cx="3765948" cy="523220"/>
            <a:chOff x="1507536" y="1785705"/>
            <a:chExt cx="3765948" cy="523220"/>
          </a:xfrm>
        </p:grpSpPr>
        <p:grpSp>
          <p:nvGrpSpPr>
            <p:cNvPr id="11" name="组合 10"/>
            <p:cNvGrpSpPr/>
            <p:nvPr/>
          </p:nvGrpSpPr>
          <p:grpSpPr>
            <a:xfrm>
              <a:off x="1507536" y="1795497"/>
              <a:ext cx="3723573" cy="513428"/>
              <a:chOff x="789781" y="2624137"/>
              <a:chExt cx="10610850" cy="1609725"/>
            </a:xfrm>
          </p:grpSpPr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789781" y="2624137"/>
                <a:ext cx="10610850" cy="1609725"/>
              </a:xfrm>
              <a:prstGeom prst="rect">
                <a:avLst/>
              </a:prstGeom>
            </p:spPr>
          </p:pic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342678" y="2903700"/>
                <a:ext cx="3456384" cy="1173372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353918" y="2857382"/>
                <a:ext cx="5421807" cy="1219690"/>
              </a:xfrm>
              <a:prstGeom prst="rect">
                <a:avLst/>
              </a:prstGeom>
            </p:spPr>
          </p:pic>
        </p:grpSp>
        <p:sp>
          <p:nvSpPr>
            <p:cNvPr id="12" name="矩形 11"/>
            <p:cNvSpPr/>
            <p:nvPr/>
          </p:nvSpPr>
          <p:spPr>
            <a:xfrm>
              <a:off x="1573432" y="1785705"/>
              <a:ext cx="370005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新考</a:t>
              </a:r>
              <a:r>
                <a:rPr lang="zh-CN" altLang="zh-CN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法</a:t>
              </a:r>
              <a:r>
                <a:rPr lang="en-US" altLang="zh-CN" smtClean="0">
                  <a:solidFill>
                    <a:srgbClr val="000000"/>
                  </a:solidFill>
                  <a:cs typeface="Times New Roman" panose="02020603050405020304" pitchFamily="18" charset="0"/>
                </a:rPr>
                <a:t>   </a:t>
              </a:r>
              <a:r>
                <a:rPr lang="zh-CN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开放式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谈看法</a:t>
              </a: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十二、阅读短文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I’m Diandian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my classroom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not big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 is very clean and bright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twenty-three boys and twenty-five girls in our class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There’s a TV on the wall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help us learn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twenty-four desks and forty-eight chairs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There’s a blackboard in front of the teacher’s desk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there are two flags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top of the blackboard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also many beautiful pictures on the wall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draw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my classroom very much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6950"/>
            <a:ext cx="11485848" cy="3242170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TV can help us learn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forty-five pupils in our class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no teacher’s desk in my classroom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pupils can draw well in our class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classroom is big and clean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35754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2638" y="206084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2638" y="2671721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331166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82638" y="395161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601805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十三、阅读短文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Xiaoyong and his father went to Zibo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淄博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train last weekend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arrived there on Saturday morning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 was sunny and warm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Saturday afternoon, they went to an interesting museum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Xiaoyong saw many vehicles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车辆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liked an old carriage 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马车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four model 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模型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horses and he bought a model carriage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father took lots of photos of the vehicles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evening, they had barbecue 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烧烤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food was nice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Sunday, they went to Zhoucun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Xiaoyong bought some postcards for his friends there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they took the train home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Xiaoyong liked the trip very much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9456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Xiaoyong and his father went to Zibo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weekend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220970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plane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train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ship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Xiaoyong saw many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museum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220970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pictures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animals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vehicles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85004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52137" y="31435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526297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Xiaoyong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museum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5201920" algn="l"/>
                <a:tab pos="82550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took photos	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5201920" algn="l"/>
                <a:tab pos="82550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 a poster</a:t>
            </a: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5201920" algn="l"/>
                <a:tab pos="82550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bought a model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carriage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Xiaoyong and his father had barbecue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5220970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Thursday evening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5220970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Saturday evening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5220970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Sunday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9993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03476" y="358550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enough pencils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too many pencils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aren’t enough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b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</a:b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visited lots of places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took photos of the mountains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took a photo of his father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3276319"/>
            <a:ext cx="4209679" cy="6568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There are enough pencils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ED028C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5877272"/>
            <a:ext cx="47580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He took a photo of his father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>
              <a:solidFill>
                <a:srgbClr val="ED028C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51819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41087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1273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Xiaoyong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his friends in Zhoucun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220970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bought some postcards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220970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rowed a boat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220970" algn="l"/>
                <a:tab pos="81915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climbed a hill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830603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十四、书面表达。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请做一个关于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你的家人是做什么工作的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他们怎样去上班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的小调查，并写一篇短文介绍一下。不少于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599415"/>
            <a:ext cx="11350976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possible version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five people in my family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grandparents were workers many years ago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went to the factory by bike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now they don’t work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father is a doctor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goes to the hospital by car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mother is a teacher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home is near the school, so my mother walks to school every day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all love their jobs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did you come back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much milk do you want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apples do you want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like cheese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you like cheese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they buy ice creams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5138" y="2852936"/>
            <a:ext cx="496963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How much milk do you want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5138" y="5426640"/>
            <a:ext cx="346601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Did you like cheese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1433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4861" y="366157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98248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enough pencils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my cap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Lingling’s sweater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770456"/>
            <a:ext cx="427020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This is Lingling’s sweater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200651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0799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格林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夫妇正在讨论生日宴会所需的食材。听录音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将所需食材的数量用英文填在对应的横线上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630" y="836713"/>
            <a:ext cx="2664296" cy="462552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1628800"/>
            <a:ext cx="11485848" cy="510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2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2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eggs do we need</a:t>
            </a:r>
            <a:r>
              <a:rPr lang="zh-CN" altLang="zh-CN" sz="22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2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2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we need thirty eggs</a:t>
            </a:r>
            <a:r>
              <a:rPr lang="en-US" altLang="zh-CN" sz="22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2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2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apples do we need</a:t>
            </a:r>
            <a:r>
              <a:rPr lang="zh-CN" altLang="zh-CN" sz="22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2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2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Forty apples</a:t>
            </a:r>
            <a:r>
              <a:rPr lang="en-US" altLang="zh-CN" sz="22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2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2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2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oranges do we need</a:t>
            </a:r>
            <a:r>
              <a:rPr lang="zh-CN" altLang="zh-CN" sz="22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z="2200" b="1" dirty="0" smtClean="0">
              <a:solidFill>
                <a:srgbClr val="ED028C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eaLnBrk="1">
              <a:spcAft>
                <a:spcPts val="0"/>
              </a:spcAft>
            </a:pPr>
            <a:r>
              <a:rPr lang="en-US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need sixty oranges</a:t>
            </a:r>
            <a:r>
              <a:rPr lang="en-US" altLang="zh-CN" sz="22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eaLnBrk="1">
              <a:spcAft>
                <a:spcPts val="0"/>
              </a:spcAft>
            </a:pPr>
            <a:r>
              <a:rPr lang="en-US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bananas do we need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eaLnBrk="1">
              <a:spcAft>
                <a:spcPts val="0"/>
              </a:spcAft>
            </a:pPr>
            <a:r>
              <a:rPr lang="en-US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Eighteen bananas</a:t>
            </a:r>
            <a:r>
              <a:rPr lang="en-US" altLang="zh-CN" sz="2200" b="1" dirty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eaLnBrk="1">
              <a:spcAft>
                <a:spcPts val="0"/>
              </a:spcAft>
            </a:pPr>
            <a:r>
              <a:rPr lang="en-US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milk do we need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eaLnBrk="1">
              <a:spcAft>
                <a:spcPts val="0"/>
              </a:spcAft>
            </a:pPr>
            <a:r>
              <a:rPr lang="en-US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200" b="1" dirty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need seventeen boxes</a:t>
            </a:r>
            <a:r>
              <a:rPr lang="en-US" altLang="zh-CN" sz="22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5087094" y="1847987"/>
          <a:ext cx="6552728" cy="4533341"/>
        </p:xfrm>
        <a:graphic>
          <a:graphicData uri="http://schemas.openxmlformats.org/drawingml/2006/table">
            <a:tbl>
              <a:tblPr firstRow="1" firstCol="1" bandRow="1"/>
              <a:tblGrid>
                <a:gridCol w="1978181"/>
                <a:gridCol w="1262179"/>
                <a:gridCol w="792088"/>
                <a:gridCol w="2520280"/>
              </a:tblGrid>
              <a:tr h="232390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b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</a:t>
                      </a:r>
                      <a:r>
                        <a:rPr lang="zh-CN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</a:t>
                      </a:r>
                      <a:r>
                        <a:rPr lang="en-US" altLang="zh-CN" sz="2400" b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altLang="zh-CN" sz="2400" u="sng" smtClean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</a:t>
                      </a:r>
                      <a:r>
                        <a:rPr lang="en-US" altLang="zh-CN" sz="2400" b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zh-CN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944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4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b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</a:t>
                      </a:r>
                      <a:r>
                        <a:rPr lang="zh-CN" sz="24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altLang="zh-CN" sz="2400" u="sng" dirty="0" smtClean="0">
                        <a:solidFill>
                          <a:srgbClr val="000000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b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___________</a:t>
                      </a:r>
                      <a:r>
                        <a:rPr lang="zh-CN" sz="24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</a:tr>
            </a:tbl>
          </a:graphicData>
        </a:graphic>
      </p:graphicFrame>
      <p:pic>
        <p:nvPicPr>
          <p:cNvPr id="7" name="gyy2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0768" y="2421716"/>
            <a:ext cx="1242915" cy="942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yy2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1572" y="2350890"/>
            <a:ext cx="1080120" cy="101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yy23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4420" y="2317886"/>
            <a:ext cx="1074119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yy23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569" y="4472391"/>
            <a:ext cx="1256880" cy="113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yy23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0546" y="4364654"/>
            <a:ext cx="963608" cy="1256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11"/>
          <p:cNvSpPr/>
          <p:nvPr/>
        </p:nvSpPr>
        <p:spPr>
          <a:xfrm>
            <a:off x="5826873" y="3593814"/>
            <a:ext cx="8755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thirty</a:t>
            </a:r>
            <a:endParaRPr lang="zh-CN" altLang="en-US" sz="2200" dirty="0"/>
          </a:p>
        </p:txBody>
      </p:sp>
      <p:sp>
        <p:nvSpPr>
          <p:cNvPr id="13" name="矩形 12"/>
          <p:cNvSpPr/>
          <p:nvPr/>
        </p:nvSpPr>
        <p:spPr>
          <a:xfrm>
            <a:off x="7830295" y="3617514"/>
            <a:ext cx="78098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forty</a:t>
            </a:r>
            <a:endParaRPr lang="zh-CN" altLang="en-US" sz="2200"/>
          </a:p>
        </p:txBody>
      </p:sp>
      <p:sp>
        <p:nvSpPr>
          <p:cNvPr id="14" name="矩形 13"/>
          <p:cNvSpPr/>
          <p:nvPr/>
        </p:nvSpPr>
        <p:spPr>
          <a:xfrm>
            <a:off x="10163331" y="3617513"/>
            <a:ext cx="7489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sixty</a:t>
            </a:r>
            <a:endParaRPr lang="zh-CN" altLang="en-US" sz="2200"/>
          </a:p>
        </p:txBody>
      </p:sp>
      <p:sp>
        <p:nvSpPr>
          <p:cNvPr id="15" name="矩形 14"/>
          <p:cNvSpPr/>
          <p:nvPr/>
        </p:nvSpPr>
        <p:spPr>
          <a:xfrm>
            <a:off x="6303765" y="5771468"/>
            <a:ext cx="1188146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200">
                <a:cs typeface="Times New Roman" panose="02020603050405020304" pitchFamily="18" charset="0"/>
              </a:rPr>
              <a:t>eighteen</a:t>
            </a:r>
            <a:endParaRPr lang="zh-CN" altLang="zh-CN" sz="2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504096" y="5916992"/>
            <a:ext cx="134363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 dirty="0"/>
              <a:t>seventeen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5051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558465"/>
            <a:ext cx="11485848" cy="4534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John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day, Dad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glasses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couldn’t see anything clearly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Tom, Ann, Mum and I came to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looked under the table and saw Ann’s toy panda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looked the sofa and saw Tom’s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crayons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went to the bedroom and looked under the bed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found a ruler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looked in the toilet and found Mum’s red shoes in it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looked and looked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saw a lot of things, but no glasses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Ann said, “I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 Dad’s glasses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on his head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en-US">
              <a:solidFill>
                <a:srgbClr val="ED028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8616"/>
            <a:ext cx="11485848" cy="4616648"/>
          </a:xfrm>
        </p:spPr>
        <p:txBody>
          <a:bodyPr/>
          <a:lstStyle/>
          <a:p>
            <a:pPr indent="711200" algn="dist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John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day, Dad 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couldn’t see anything clearly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Tom, Ann, Mum and I came to 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looked under the table and saw Ann’s toy panda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looked the sofa and saw Tom’s 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went to the bedroom and looked under the bed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found a ruler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looked in the toilet and found Mum’s red shoes in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looked and looked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saw a lot of things, but no glasses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Ann said, “I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 Dad’s glasses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on his head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91150" y="1316712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lost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751390" y="1253330"/>
            <a:ext cx="12202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glasses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039422" y="1892776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help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38622" y="3151416"/>
            <a:ext cx="13805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crayons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10630" y="5114216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can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五、选出每组中不同类的一项。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65111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cheese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juice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milk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65111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65111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enough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beautiful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65111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horses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birds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65111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flute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football</a:t>
            </a:r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basketball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3760" y="211560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76821" y="275192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76821" y="338824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4179" y="407298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64179" y="4542286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8715</Words>
  <Application>WPS 演示</Application>
  <PresentationFormat>自定义</PresentationFormat>
  <Paragraphs>414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1" baseType="lpstr">
      <vt:lpstr>Arial</vt:lpstr>
      <vt:lpstr>宋体</vt:lpstr>
      <vt:lpstr>Wingdings</vt:lpstr>
      <vt:lpstr>Times New Roman</vt:lpstr>
      <vt:lpstr>楷体</vt:lpstr>
      <vt:lpstr>黑体</vt:lpstr>
      <vt:lpstr>微软雅黑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金璟雯</cp:lastModifiedBy>
  <cp:revision>461</cp:revision>
  <dcterms:created xsi:type="dcterms:W3CDTF">2020-11-06T05:24:00Z</dcterms:created>
  <dcterms:modified xsi:type="dcterms:W3CDTF">2025-06-20T07:07:33Z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45C13566BE614818BCE2F1559FF24466_12</vt:lpwstr>
  </property>
</Properties>
</file>